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cripter" charset="1" panose="00000000000000000000"/>
      <p:regular r:id="rId15"/>
    </p:embeddedFont>
    <p:embeddedFont>
      <p:font typeface="Balsamiq Sans" charset="1" panose="02000603000000000000"/>
      <p:regular r:id="rId16"/>
    </p:embeddedFont>
    <p:embeddedFont>
      <p:font typeface="XM Vahid Bold" charset="1" panose="02000803090000020004"/>
      <p:regular r:id="rId17"/>
    </p:embeddedFont>
    <p:embeddedFont>
      <p:font typeface="Droid Arabic Kufi" charset="1" panose="020B0606030804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oFCt27-c.mp4" Type="http://schemas.openxmlformats.org/officeDocument/2006/relationships/video"/><Relationship Id="rId4" Target="../media/VAGoFCt27-c.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08395" y="-2614193"/>
            <a:ext cx="15357113" cy="19657105"/>
          </a:xfrm>
          <a:custGeom>
            <a:avLst/>
            <a:gdLst/>
            <a:ahLst/>
            <a:cxnLst/>
            <a:rect r="r" b="b" t="t" l="l"/>
            <a:pathLst>
              <a:path h="19657105" w="15357113">
                <a:moveTo>
                  <a:pt x="0" y="0"/>
                </a:moveTo>
                <a:lnTo>
                  <a:pt x="15357114" y="0"/>
                </a:lnTo>
                <a:lnTo>
                  <a:pt x="15357114" y="19657105"/>
                </a:lnTo>
                <a:lnTo>
                  <a:pt x="0" y="19657105"/>
                </a:lnTo>
                <a:lnTo>
                  <a:pt x="0" y="0"/>
                </a:lnTo>
                <a:close/>
              </a:path>
            </a:pathLst>
          </a:custGeom>
          <a:blipFill>
            <a:blip r:embed="rId2"/>
            <a:stretch>
              <a:fillRect l="0" t="0" r="0" b="0"/>
            </a:stretch>
          </a:blipFill>
        </p:spPr>
      </p:sp>
      <p:sp>
        <p:nvSpPr>
          <p:cNvPr name="Freeform 3" id="3"/>
          <p:cNvSpPr/>
          <p:nvPr/>
        </p:nvSpPr>
        <p:spPr>
          <a:xfrm flipH="true" flipV="false" rot="0">
            <a:off x="12050970" y="5588708"/>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10800000">
            <a:off x="-3884494" y="-1493128"/>
            <a:ext cx="9826388" cy="8229600"/>
          </a:xfrm>
          <a:custGeom>
            <a:avLst/>
            <a:gdLst/>
            <a:ahLst/>
            <a:cxnLst/>
            <a:rect r="r" b="b" t="t" l="l"/>
            <a:pathLst>
              <a:path h="8229600" w="9826388">
                <a:moveTo>
                  <a:pt x="0" y="0"/>
                </a:moveTo>
                <a:lnTo>
                  <a:pt x="9826388" y="0"/>
                </a:lnTo>
                <a:lnTo>
                  <a:pt x="9826388"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701664" y="-464197"/>
            <a:ext cx="8559304" cy="6209062"/>
          </a:xfrm>
          <a:custGeom>
            <a:avLst/>
            <a:gdLst/>
            <a:ahLst/>
            <a:cxnLst/>
            <a:rect r="r" b="b" t="t" l="l"/>
            <a:pathLst>
              <a:path h="6209062" w="8559304">
                <a:moveTo>
                  <a:pt x="0" y="0"/>
                </a:moveTo>
                <a:lnTo>
                  <a:pt x="8559303" y="0"/>
                </a:lnTo>
                <a:lnTo>
                  <a:pt x="8559303" y="6209061"/>
                </a:lnTo>
                <a:lnTo>
                  <a:pt x="0" y="6209061"/>
                </a:lnTo>
                <a:lnTo>
                  <a:pt x="0" y="0"/>
                </a:lnTo>
                <a:close/>
              </a:path>
            </a:pathLst>
          </a:custGeom>
          <a:blipFill>
            <a:blip r:embed="rId5"/>
            <a:stretch>
              <a:fillRect l="0" t="0" r="0" b="0"/>
            </a:stretch>
          </a:blipFill>
        </p:spPr>
      </p:sp>
      <p:sp>
        <p:nvSpPr>
          <p:cNvPr name="TextBox 6" id="6"/>
          <p:cNvSpPr txBox="true"/>
          <p:nvPr/>
        </p:nvSpPr>
        <p:spPr>
          <a:xfrm rot="0">
            <a:off x="4473363" y="4887667"/>
            <a:ext cx="9900279" cy="1535431"/>
          </a:xfrm>
          <a:prstGeom prst="rect">
            <a:avLst/>
          </a:prstGeom>
        </p:spPr>
        <p:txBody>
          <a:bodyPr anchor="t" rtlCol="false" tIns="0" lIns="0" bIns="0" rIns="0">
            <a:spAutoFit/>
          </a:bodyPr>
          <a:lstStyle/>
          <a:p>
            <a:pPr algn="ctr">
              <a:lnSpc>
                <a:spcPts val="10560"/>
              </a:lnSpc>
            </a:pPr>
            <a:r>
              <a:rPr lang="en-US" sz="11000">
                <a:solidFill>
                  <a:srgbClr val="FFFFFF"/>
                </a:solidFill>
                <a:latin typeface="Scripter"/>
                <a:ea typeface="Scripter"/>
                <a:cs typeface="Scripter"/>
                <a:sym typeface="Scripter"/>
              </a:rPr>
              <a:t>NASA EXPLORER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4473363" y="4442460"/>
            <a:ext cx="9900279" cy="1535431"/>
          </a:xfrm>
          <a:prstGeom prst="rect">
            <a:avLst/>
          </a:prstGeom>
        </p:spPr>
        <p:txBody>
          <a:bodyPr anchor="t" rtlCol="false" tIns="0" lIns="0" bIns="0" rIns="0">
            <a:spAutoFit/>
          </a:bodyPr>
          <a:lstStyle/>
          <a:p>
            <a:pPr algn="ctr">
              <a:lnSpc>
                <a:spcPts val="10560"/>
              </a:lnSpc>
            </a:pPr>
            <a:r>
              <a:rPr lang="en-US" sz="11000">
                <a:solidFill>
                  <a:srgbClr val="FFFFFF"/>
                </a:solidFill>
                <a:latin typeface="Scripter"/>
                <a:ea typeface="Scripter"/>
                <a:cs typeface="Scripter"/>
                <a:sym typeface="Scripter"/>
              </a:rPr>
              <a:t>NASA EXPLORER</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49952" y="-4685052"/>
            <a:ext cx="15357113" cy="19657105"/>
          </a:xfrm>
          <a:custGeom>
            <a:avLst/>
            <a:gdLst/>
            <a:ahLst/>
            <a:cxnLst/>
            <a:rect r="r" b="b" t="t" l="l"/>
            <a:pathLst>
              <a:path h="19657105" w="15357113">
                <a:moveTo>
                  <a:pt x="0" y="0"/>
                </a:moveTo>
                <a:lnTo>
                  <a:pt x="15357113" y="0"/>
                </a:lnTo>
                <a:lnTo>
                  <a:pt x="15357113" y="19657104"/>
                </a:lnTo>
                <a:lnTo>
                  <a:pt x="0" y="19657104"/>
                </a:lnTo>
                <a:lnTo>
                  <a:pt x="0" y="0"/>
                </a:lnTo>
                <a:close/>
              </a:path>
            </a:pathLst>
          </a:custGeom>
          <a:blipFill>
            <a:blip r:embed="rId2"/>
            <a:stretch>
              <a:fillRect l="0" t="0" r="0" b="0"/>
            </a:stretch>
          </a:blipFill>
        </p:spPr>
      </p:sp>
      <p:sp>
        <p:nvSpPr>
          <p:cNvPr name="Freeform 3" id="3"/>
          <p:cNvSpPr/>
          <p:nvPr/>
        </p:nvSpPr>
        <p:spPr>
          <a:xfrm flipH="true" flipV="false" rot="0">
            <a:off x="12827576" y="6631016"/>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4570572" y="1044257"/>
            <a:ext cx="9146856" cy="1329055"/>
          </a:xfrm>
          <a:prstGeom prst="rect">
            <a:avLst/>
          </a:prstGeom>
        </p:spPr>
        <p:txBody>
          <a:bodyPr anchor="t" rtlCol="false" tIns="0" lIns="0" bIns="0" rIns="0">
            <a:spAutoFit/>
          </a:bodyPr>
          <a:lstStyle/>
          <a:p>
            <a:pPr algn="ctr">
              <a:lnSpc>
                <a:spcPts val="10219"/>
              </a:lnSpc>
            </a:pPr>
            <a:r>
              <a:rPr lang="en-US" sz="7299">
                <a:solidFill>
                  <a:srgbClr val="FFFFFF"/>
                </a:solidFill>
                <a:latin typeface="Scripter"/>
                <a:ea typeface="Scripter"/>
                <a:cs typeface="Scripter"/>
                <a:sym typeface="Scripter"/>
              </a:rPr>
              <a:t>Introduction</a:t>
            </a:r>
          </a:p>
        </p:txBody>
      </p:sp>
      <p:sp>
        <p:nvSpPr>
          <p:cNvPr name="TextBox 8" id="8"/>
          <p:cNvSpPr txBox="true"/>
          <p:nvPr/>
        </p:nvSpPr>
        <p:spPr>
          <a:xfrm rot="0">
            <a:off x="325719" y="3035935"/>
            <a:ext cx="17636561" cy="6222365"/>
          </a:xfrm>
          <a:prstGeom prst="rect">
            <a:avLst/>
          </a:prstGeom>
        </p:spPr>
        <p:txBody>
          <a:bodyPr anchor="t" rtlCol="false" tIns="0" lIns="0" bIns="0" rIns="0">
            <a:spAutoFit/>
          </a:bodyPr>
          <a:lstStyle/>
          <a:p>
            <a:pPr algn="ctr">
              <a:lnSpc>
                <a:spcPts val="6160"/>
              </a:lnSpc>
            </a:pPr>
            <a:r>
              <a:rPr lang="en-US" sz="4400">
                <a:solidFill>
                  <a:srgbClr val="FFFFFF"/>
                </a:solidFill>
                <a:latin typeface="Balsamiq Sans"/>
                <a:ea typeface="Balsamiq Sans"/>
                <a:cs typeface="Balsamiq Sans"/>
                <a:sym typeface="Balsamiq Sans"/>
              </a:rPr>
              <a:t>In the pursuit of continuous exploration and innovation, the NASA Explorer project emerges as a pioneering platform that integrates modern technology with astronomical sciences. This project aims to provide a unique user experience by exploring new worlds and discovering the secrets of space. By combining advanced technologies such as 3D graphics and cinematic animations, the NASA Explorer project represents a significant step towards a more exciting future in web development and its applications.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49952" y="-4685052"/>
            <a:ext cx="15357113" cy="19657105"/>
          </a:xfrm>
          <a:custGeom>
            <a:avLst/>
            <a:gdLst/>
            <a:ahLst/>
            <a:cxnLst/>
            <a:rect r="r" b="b" t="t" l="l"/>
            <a:pathLst>
              <a:path h="19657105" w="15357113">
                <a:moveTo>
                  <a:pt x="0" y="0"/>
                </a:moveTo>
                <a:lnTo>
                  <a:pt x="15357113" y="0"/>
                </a:lnTo>
                <a:lnTo>
                  <a:pt x="15357113" y="19657104"/>
                </a:lnTo>
                <a:lnTo>
                  <a:pt x="0" y="19657104"/>
                </a:lnTo>
                <a:lnTo>
                  <a:pt x="0" y="0"/>
                </a:lnTo>
                <a:close/>
              </a:path>
            </a:pathLst>
          </a:custGeom>
          <a:blipFill>
            <a:blip r:embed="rId2"/>
            <a:stretch>
              <a:fillRect l="0" t="0" r="0" b="0"/>
            </a:stretch>
          </a:blipFill>
        </p:spPr>
      </p:sp>
      <p:sp>
        <p:nvSpPr>
          <p:cNvPr name="Freeform 3" id="3"/>
          <p:cNvSpPr/>
          <p:nvPr/>
        </p:nvSpPr>
        <p:spPr>
          <a:xfrm flipH="true" flipV="false" rot="0">
            <a:off x="12827576" y="6631016"/>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3681682" y="809625"/>
            <a:ext cx="11914520" cy="2624455"/>
          </a:xfrm>
          <a:prstGeom prst="rect">
            <a:avLst/>
          </a:prstGeom>
        </p:spPr>
        <p:txBody>
          <a:bodyPr anchor="t" rtlCol="false" tIns="0" lIns="0" bIns="0" rIns="0">
            <a:spAutoFit/>
          </a:bodyPr>
          <a:lstStyle/>
          <a:p>
            <a:pPr algn="ctr">
              <a:lnSpc>
                <a:spcPts val="10219"/>
              </a:lnSpc>
            </a:pPr>
            <a:r>
              <a:rPr lang="en-US" sz="7299">
                <a:solidFill>
                  <a:srgbClr val="FFFFFF"/>
                </a:solidFill>
                <a:latin typeface="Scripter"/>
                <a:ea typeface="Scripter"/>
                <a:cs typeface="Scripter"/>
                <a:sym typeface="Scripter"/>
              </a:rPr>
              <a:t>Overview of the NASA Explorer Project</a:t>
            </a:r>
          </a:p>
        </p:txBody>
      </p:sp>
      <p:sp>
        <p:nvSpPr>
          <p:cNvPr name="TextBox 8" id="8"/>
          <p:cNvSpPr txBox="true"/>
          <p:nvPr/>
        </p:nvSpPr>
        <p:spPr>
          <a:xfrm rot="0">
            <a:off x="2405921" y="3611763"/>
            <a:ext cx="14853379" cy="7003415"/>
          </a:xfrm>
          <a:prstGeom prst="rect">
            <a:avLst/>
          </a:prstGeom>
        </p:spPr>
        <p:txBody>
          <a:bodyPr anchor="t" rtlCol="false" tIns="0" lIns="0" bIns="0" rIns="0">
            <a:spAutoFit/>
          </a:bodyPr>
          <a:lstStyle/>
          <a:p>
            <a:pPr algn="ctr">
              <a:lnSpc>
                <a:spcPts val="6160"/>
              </a:lnSpc>
            </a:pPr>
            <a:r>
              <a:rPr lang="en-US" sz="4400">
                <a:solidFill>
                  <a:srgbClr val="FFFFFF"/>
                </a:solidFill>
                <a:latin typeface="Balsamiq Sans"/>
                <a:ea typeface="Balsamiq Sans"/>
                <a:cs typeface="Balsamiq Sans"/>
                <a:sym typeface="Balsamiq Sans"/>
              </a:rPr>
              <a:t>The NASA Explorer project is an advanced web application that aims to provide an immersive and integrated user experience. This project utilizes the latest technologies in web development, such as React, Vite, and Three.js, to present rich and interactive scientific content. The project allows users to explore new worlds and discover the secrets of space through an interactive and exciting experience.</a:t>
            </a:r>
          </a:p>
          <a:p>
            <a:pPr algn="ctr">
              <a:lnSpc>
                <a:spcPts val="616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40234" y="-4421631"/>
            <a:ext cx="15357113" cy="19657105"/>
          </a:xfrm>
          <a:custGeom>
            <a:avLst/>
            <a:gdLst/>
            <a:ahLst/>
            <a:cxnLst/>
            <a:rect r="r" b="b" t="t" l="l"/>
            <a:pathLst>
              <a:path h="19657105" w="15357113">
                <a:moveTo>
                  <a:pt x="0" y="0"/>
                </a:moveTo>
                <a:lnTo>
                  <a:pt x="15357113" y="0"/>
                </a:lnTo>
                <a:lnTo>
                  <a:pt x="15357113" y="19657105"/>
                </a:lnTo>
                <a:lnTo>
                  <a:pt x="0" y="19657105"/>
                </a:lnTo>
                <a:lnTo>
                  <a:pt x="0" y="0"/>
                </a:lnTo>
                <a:close/>
              </a:path>
            </a:pathLst>
          </a:custGeom>
          <a:blipFill>
            <a:blip r:embed="rId2"/>
            <a:stretch>
              <a:fillRect l="0" t="0" r="0" b="0"/>
            </a:stretch>
          </a:blipFill>
        </p:spPr>
      </p:sp>
      <p:sp>
        <p:nvSpPr>
          <p:cNvPr name="Freeform 3" id="3"/>
          <p:cNvSpPr/>
          <p:nvPr/>
        </p:nvSpPr>
        <p:spPr>
          <a:xfrm flipH="true" flipV="false" rot="0">
            <a:off x="12827576" y="6631016"/>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1109870" y="1120331"/>
            <a:ext cx="4901569" cy="1552606"/>
          </a:xfrm>
          <a:prstGeom prst="rect">
            <a:avLst/>
          </a:prstGeom>
        </p:spPr>
        <p:txBody>
          <a:bodyPr anchor="t" rtlCol="false" tIns="0" lIns="0" bIns="0" rIns="0">
            <a:spAutoFit/>
          </a:bodyPr>
          <a:lstStyle/>
          <a:p>
            <a:pPr algn="l">
              <a:lnSpc>
                <a:spcPts val="9413"/>
              </a:lnSpc>
            </a:pPr>
            <a:r>
              <a:rPr lang="en-US" sz="6723">
                <a:solidFill>
                  <a:srgbClr val="FFFFFF"/>
                </a:solidFill>
                <a:latin typeface="Scripter"/>
                <a:ea typeface="Scripter"/>
                <a:cs typeface="Scripter"/>
                <a:sym typeface="Scripter"/>
              </a:rPr>
              <a:t>key features</a:t>
            </a:r>
          </a:p>
          <a:p>
            <a:pPr algn="l">
              <a:lnSpc>
                <a:spcPts val="2133"/>
              </a:lnSpc>
            </a:pPr>
          </a:p>
        </p:txBody>
      </p:sp>
      <p:sp>
        <p:nvSpPr>
          <p:cNvPr name="TextBox 8" id="8"/>
          <p:cNvSpPr txBox="true"/>
          <p:nvPr/>
        </p:nvSpPr>
        <p:spPr>
          <a:xfrm rot="0">
            <a:off x="7861904" y="6319165"/>
            <a:ext cx="2734509" cy="566552"/>
          </a:xfrm>
          <a:prstGeom prst="rect">
            <a:avLst/>
          </a:prstGeom>
        </p:spPr>
        <p:txBody>
          <a:bodyPr anchor="t" rtlCol="false" tIns="0" lIns="0" bIns="0" rIns="0">
            <a:spAutoFit/>
          </a:bodyPr>
          <a:lstStyle/>
          <a:p>
            <a:pPr algn="ctr" rtl="true">
              <a:lnSpc>
                <a:spcPts val="4683"/>
              </a:lnSpc>
            </a:pPr>
            <a:r>
              <a:rPr lang="en-US" b="true" sz="3345">
                <a:solidFill>
                  <a:srgbClr val="FFFFFF"/>
                </a:solidFill>
                <a:latin typeface="XM Vahid Bold"/>
                <a:ea typeface="XM Vahid Bold"/>
                <a:cs typeface="XM Vahid Bold"/>
                <a:sym typeface="XM Vahid Bold"/>
              </a:rPr>
              <a:t>3D</a:t>
            </a:r>
            <a:r>
              <a:rPr lang="en-US" b="true" sz="3345">
                <a:solidFill>
                  <a:srgbClr val="FFFFFF"/>
                </a:solidFill>
                <a:latin typeface="XM Vahid Bold"/>
                <a:ea typeface="XM Vahid Bold"/>
                <a:cs typeface="XM Vahid Bold"/>
                <a:sym typeface="XM Vahid Bold"/>
              </a:rPr>
              <a:t> Graphics</a:t>
            </a:r>
          </a:p>
        </p:txBody>
      </p:sp>
      <p:sp>
        <p:nvSpPr>
          <p:cNvPr name="TextBox 9" id="9"/>
          <p:cNvSpPr txBox="true"/>
          <p:nvPr/>
        </p:nvSpPr>
        <p:spPr>
          <a:xfrm rot="0">
            <a:off x="7725939" y="1939496"/>
            <a:ext cx="3862767" cy="566552"/>
          </a:xfrm>
          <a:prstGeom prst="rect">
            <a:avLst/>
          </a:prstGeom>
        </p:spPr>
        <p:txBody>
          <a:bodyPr anchor="t" rtlCol="false" tIns="0" lIns="0" bIns="0" rIns="0">
            <a:spAutoFit/>
          </a:bodyPr>
          <a:lstStyle/>
          <a:p>
            <a:pPr algn="ctr" rtl="true">
              <a:lnSpc>
                <a:spcPts val="4683"/>
              </a:lnSpc>
            </a:pPr>
            <a:r>
              <a:rPr lang="en-US" b="true" sz="3345">
                <a:solidFill>
                  <a:srgbClr val="FFFFFF"/>
                </a:solidFill>
                <a:latin typeface="XM Vahid Bold"/>
                <a:ea typeface="XM Vahid Bold"/>
                <a:cs typeface="XM Vahid Bold"/>
                <a:sym typeface="XM Vahid Bold"/>
              </a:rPr>
              <a:t>Intelligent</a:t>
            </a:r>
            <a:r>
              <a:rPr lang="en-US" b="true" sz="3345">
                <a:solidFill>
                  <a:srgbClr val="FFFFFF"/>
                </a:solidFill>
                <a:latin typeface="XM Vahid Bold"/>
                <a:ea typeface="XM Vahid Bold"/>
                <a:cs typeface="XM Vahid Bold"/>
                <a:sym typeface="XM Vahid Bold"/>
              </a:rPr>
              <a:t> Theming</a:t>
            </a:r>
          </a:p>
        </p:txBody>
      </p:sp>
      <p:sp>
        <p:nvSpPr>
          <p:cNvPr name="TextBox 10" id="10"/>
          <p:cNvSpPr txBox="true"/>
          <p:nvPr/>
        </p:nvSpPr>
        <p:spPr>
          <a:xfrm rot="0">
            <a:off x="1019623" y="3878345"/>
            <a:ext cx="5610459" cy="566552"/>
          </a:xfrm>
          <a:prstGeom prst="rect">
            <a:avLst/>
          </a:prstGeom>
        </p:spPr>
        <p:txBody>
          <a:bodyPr anchor="t" rtlCol="false" tIns="0" lIns="0" bIns="0" rIns="0">
            <a:spAutoFit/>
          </a:bodyPr>
          <a:lstStyle/>
          <a:p>
            <a:pPr algn="ctr" rtl="true">
              <a:lnSpc>
                <a:spcPts val="4683"/>
              </a:lnSpc>
            </a:pPr>
            <a:r>
              <a:rPr lang="en-US" b="true" sz="3345">
                <a:solidFill>
                  <a:srgbClr val="FFFFFF"/>
                </a:solidFill>
                <a:latin typeface="XM Vahid Bold"/>
                <a:ea typeface="XM Vahid Bold"/>
                <a:cs typeface="XM Vahid Bold"/>
                <a:sym typeface="XM Vahid Bold"/>
              </a:rPr>
              <a:t>Interactive</a:t>
            </a:r>
            <a:r>
              <a:rPr lang="en-US" b="true" sz="3345">
                <a:solidFill>
                  <a:srgbClr val="FFFFFF"/>
                </a:solidFill>
                <a:latin typeface="XM Vahid Bold"/>
                <a:ea typeface="XM Vahid Bold"/>
                <a:cs typeface="XM Vahid Bold"/>
                <a:sym typeface="XM Vahid Bold"/>
              </a:rPr>
              <a:t> Charts and Maps</a:t>
            </a:r>
            <a:r>
              <a:rPr lang="ar-EG" b="true" sz="3345">
                <a:solidFill>
                  <a:srgbClr val="FFFFFF"/>
                </a:solidFill>
                <a:latin typeface="XM Vahid Bold"/>
                <a:ea typeface="XM Vahid Bold"/>
                <a:cs typeface="XM Vahid Bold"/>
                <a:sym typeface="XM Vahid Bold"/>
                <a:rtl val="true"/>
              </a:rPr>
              <a:t> </a:t>
            </a:r>
          </a:p>
        </p:txBody>
      </p:sp>
      <p:sp>
        <p:nvSpPr>
          <p:cNvPr name="TextBox 11" id="11"/>
          <p:cNvSpPr txBox="true"/>
          <p:nvPr/>
        </p:nvSpPr>
        <p:spPr>
          <a:xfrm rot="0">
            <a:off x="7725939" y="3910974"/>
            <a:ext cx="3376067" cy="566552"/>
          </a:xfrm>
          <a:prstGeom prst="rect">
            <a:avLst/>
          </a:prstGeom>
        </p:spPr>
        <p:txBody>
          <a:bodyPr anchor="t" rtlCol="false" tIns="0" lIns="0" bIns="0" rIns="0">
            <a:spAutoFit/>
          </a:bodyPr>
          <a:lstStyle/>
          <a:p>
            <a:pPr algn="ctr">
              <a:lnSpc>
                <a:spcPts val="4683"/>
              </a:lnSpc>
            </a:pPr>
            <a:r>
              <a:rPr lang="en-US" b="true" sz="3345">
                <a:solidFill>
                  <a:srgbClr val="FFFFFF"/>
                </a:solidFill>
                <a:latin typeface="XM Vahid Bold"/>
                <a:ea typeface="XM Vahid Bold"/>
                <a:cs typeface="XM Vahid Bold"/>
                <a:sym typeface="XM Vahid Bold"/>
              </a:rPr>
              <a:t>Bilingual Support</a:t>
            </a:r>
          </a:p>
        </p:txBody>
      </p:sp>
      <p:sp>
        <p:nvSpPr>
          <p:cNvPr name="TextBox 12" id="12"/>
          <p:cNvSpPr txBox="true"/>
          <p:nvPr/>
        </p:nvSpPr>
        <p:spPr>
          <a:xfrm rot="0">
            <a:off x="8453900" y="2509425"/>
            <a:ext cx="8115700" cy="1243964"/>
          </a:xfrm>
          <a:prstGeom prst="rect">
            <a:avLst/>
          </a:prstGeom>
        </p:spPr>
        <p:txBody>
          <a:bodyPr anchor="t" rtlCol="false" tIns="0" lIns="0" bIns="0" rIns="0">
            <a:spAutoFit/>
          </a:bodyPr>
          <a:lstStyle/>
          <a:p>
            <a:pPr algn="ctr">
              <a:lnSpc>
                <a:spcPts val="3360"/>
              </a:lnSpc>
            </a:pPr>
            <a:r>
              <a:rPr lang="en-US" sz="2400">
                <a:solidFill>
                  <a:srgbClr val="FFFFFF"/>
                </a:solidFill>
                <a:latin typeface="Droid Arabic Kufi"/>
                <a:ea typeface="Droid Arabic Kufi"/>
                <a:cs typeface="Droid Arabic Kufi"/>
                <a:sym typeface="Droid Arabic Kufi"/>
              </a:rPr>
              <a:t>Automatic theme switching based on user’s local time, with customizable day/night modes and a live timer &amp; date widget.</a:t>
            </a:r>
          </a:p>
        </p:txBody>
      </p:sp>
      <p:sp>
        <p:nvSpPr>
          <p:cNvPr name="TextBox 13" id="13"/>
          <p:cNvSpPr txBox="true"/>
          <p:nvPr/>
        </p:nvSpPr>
        <p:spPr>
          <a:xfrm rot="0">
            <a:off x="8453900" y="4970677"/>
            <a:ext cx="5964422" cy="824864"/>
          </a:xfrm>
          <a:prstGeom prst="rect">
            <a:avLst/>
          </a:prstGeom>
        </p:spPr>
        <p:txBody>
          <a:bodyPr anchor="t" rtlCol="false" tIns="0" lIns="0" bIns="0" rIns="0">
            <a:spAutoFit/>
          </a:bodyPr>
          <a:lstStyle/>
          <a:p>
            <a:pPr algn="ctr" rtl="true">
              <a:lnSpc>
                <a:spcPts val="3360"/>
              </a:lnSpc>
            </a:pPr>
            <a:r>
              <a:rPr lang="en-US" sz="2400">
                <a:solidFill>
                  <a:srgbClr val="FFFFFF"/>
                </a:solidFill>
                <a:latin typeface="Droid Arabic Kufi"/>
                <a:ea typeface="Droid Arabic Kufi"/>
                <a:cs typeface="Droid Arabic Kufi"/>
                <a:sym typeface="Droid Arabic Kufi"/>
              </a:rPr>
              <a:t>Full</a:t>
            </a:r>
            <a:r>
              <a:rPr lang="en-US" sz="2400">
                <a:solidFill>
                  <a:srgbClr val="FFFFFF"/>
                </a:solidFill>
                <a:latin typeface="Droid Arabic Kufi"/>
                <a:ea typeface="Droid Arabic Kufi"/>
                <a:cs typeface="Droid Arabic Kufi"/>
                <a:sym typeface="Droid Arabic Kufi"/>
              </a:rPr>
              <a:t> English/Arabic bilingual support with RTL handling, powered by i18next</a:t>
            </a:r>
            <a:r>
              <a:rPr lang="ar-EG" sz="2400">
                <a:solidFill>
                  <a:srgbClr val="FFFFFF"/>
                </a:solidFill>
                <a:latin typeface="Droid Arabic Kufi"/>
                <a:ea typeface="Droid Arabic Kufi"/>
                <a:cs typeface="Droid Arabic Kufi"/>
                <a:sym typeface="Droid Arabic Kufi"/>
                <a:rtl val="true"/>
              </a:rPr>
              <a:t>.</a:t>
            </a:r>
          </a:p>
        </p:txBody>
      </p:sp>
      <p:sp>
        <p:nvSpPr>
          <p:cNvPr name="TextBox 14" id="14"/>
          <p:cNvSpPr txBox="true"/>
          <p:nvPr/>
        </p:nvSpPr>
        <p:spPr>
          <a:xfrm rot="0">
            <a:off x="8453900" y="6996859"/>
            <a:ext cx="6694471" cy="1243964"/>
          </a:xfrm>
          <a:prstGeom prst="rect">
            <a:avLst/>
          </a:prstGeom>
        </p:spPr>
        <p:txBody>
          <a:bodyPr anchor="t" rtlCol="false" tIns="0" lIns="0" bIns="0" rIns="0">
            <a:spAutoFit/>
          </a:bodyPr>
          <a:lstStyle/>
          <a:p>
            <a:pPr algn="ctr" rtl="true">
              <a:lnSpc>
                <a:spcPts val="3360"/>
              </a:lnSpc>
            </a:pPr>
            <a:r>
              <a:rPr lang="en-US" sz="2400">
                <a:solidFill>
                  <a:srgbClr val="FFFFFF"/>
                </a:solidFill>
                <a:latin typeface="Droid Arabic Kufi"/>
                <a:ea typeface="Droid Arabic Kufi"/>
                <a:cs typeface="Droid Arabic Kufi"/>
                <a:sym typeface="Droid Arabic Kufi"/>
              </a:rPr>
              <a:t>Immersive</a:t>
            </a:r>
            <a:r>
              <a:rPr lang="en-US" sz="2400">
                <a:solidFill>
                  <a:srgbClr val="FFFFFF"/>
                </a:solidFill>
                <a:latin typeface="Droid Arabic Kufi"/>
                <a:ea typeface="Droid Arabic Kufi"/>
                <a:cs typeface="Droid Arabic Kufi"/>
                <a:sym typeface="Droid Arabic Kufi"/>
              </a:rPr>
              <a:t> 3D scenes with Three.js, featuring a rocket, orbiting planets, and a starfield canvas</a:t>
            </a:r>
            <a:r>
              <a:rPr lang="ar-EG" sz="2400">
                <a:solidFill>
                  <a:srgbClr val="FFFFFF"/>
                </a:solidFill>
                <a:latin typeface="Droid Arabic Kufi"/>
                <a:ea typeface="Droid Arabic Kufi"/>
                <a:cs typeface="Droid Arabic Kufi"/>
                <a:sym typeface="Droid Arabic Kufi"/>
                <a:rtl val="true"/>
              </a:rPr>
              <a:t>.</a:t>
            </a:r>
          </a:p>
        </p:txBody>
      </p:sp>
      <p:sp>
        <p:nvSpPr>
          <p:cNvPr name="TextBox 15" id="15"/>
          <p:cNvSpPr txBox="true"/>
          <p:nvPr/>
        </p:nvSpPr>
        <p:spPr>
          <a:xfrm rot="0">
            <a:off x="781467" y="4770652"/>
            <a:ext cx="6086772" cy="1234438"/>
          </a:xfrm>
          <a:prstGeom prst="rect">
            <a:avLst/>
          </a:prstGeom>
        </p:spPr>
        <p:txBody>
          <a:bodyPr anchor="t" rtlCol="false" tIns="0" lIns="0" bIns="0" rIns="0">
            <a:spAutoFit/>
          </a:bodyPr>
          <a:lstStyle/>
          <a:p>
            <a:pPr algn="ctr" rtl="true">
              <a:lnSpc>
                <a:spcPts val="3360"/>
              </a:lnSpc>
            </a:pPr>
            <a:r>
              <a:rPr lang="ar-EG" b="true" sz="2400">
                <a:solidFill>
                  <a:srgbClr val="FFFFFF"/>
                </a:solidFill>
                <a:latin typeface="XM Vahid Bold"/>
                <a:ea typeface="XM Vahid Bold"/>
                <a:cs typeface="XM Vahid Bold"/>
                <a:sym typeface="XM Vahid Bold"/>
                <a:rtl val="true"/>
              </a:rPr>
              <a:t> </a:t>
            </a:r>
            <a:r>
              <a:rPr lang="en-US" b="true" sz="2400">
                <a:solidFill>
                  <a:srgbClr val="FFFFFF"/>
                </a:solidFill>
                <a:latin typeface="XM Vahid Bold"/>
                <a:ea typeface="XM Vahid Bold"/>
                <a:cs typeface="XM Vahid Bold"/>
                <a:sym typeface="XM Vahid Bold"/>
              </a:rPr>
              <a:t>Searchable/sortable tables, interactive charts with Chart.js, and a global map</a:t>
            </a:r>
            <a:r>
              <a:rPr lang="en-US" b="true" sz="2400">
                <a:solidFill>
                  <a:srgbClr val="FFFFFF"/>
                </a:solidFill>
                <a:latin typeface="XM Vahid Bold"/>
                <a:ea typeface="XM Vahid Bold"/>
                <a:cs typeface="XM Vahid Bold"/>
                <a:sym typeface="XM Vahid Bold"/>
              </a:rPr>
              <a:t> with React-Leaflet</a:t>
            </a:r>
            <a:r>
              <a:rPr lang="ar-EG" b="true" sz="2400">
                <a:solidFill>
                  <a:srgbClr val="FFFFFF"/>
                </a:solidFill>
                <a:latin typeface="XM Vahid Bold"/>
                <a:ea typeface="XM Vahid Bold"/>
                <a:cs typeface="XM Vahid Bold"/>
                <a:sym typeface="XM Vahid Bold"/>
                <a:rtl val="true"/>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49952" y="-4685052"/>
            <a:ext cx="15357113" cy="19657105"/>
          </a:xfrm>
          <a:custGeom>
            <a:avLst/>
            <a:gdLst/>
            <a:ahLst/>
            <a:cxnLst/>
            <a:rect r="r" b="b" t="t" l="l"/>
            <a:pathLst>
              <a:path h="19657105" w="15357113">
                <a:moveTo>
                  <a:pt x="0" y="0"/>
                </a:moveTo>
                <a:lnTo>
                  <a:pt x="15357113" y="0"/>
                </a:lnTo>
                <a:lnTo>
                  <a:pt x="15357113" y="19657104"/>
                </a:lnTo>
                <a:lnTo>
                  <a:pt x="0" y="19657104"/>
                </a:lnTo>
                <a:lnTo>
                  <a:pt x="0" y="0"/>
                </a:lnTo>
                <a:close/>
              </a:path>
            </a:pathLst>
          </a:custGeom>
          <a:blipFill>
            <a:blip r:embed="rId2"/>
            <a:stretch>
              <a:fillRect l="0" t="0" r="0" b="0"/>
            </a:stretch>
          </a:blipFill>
        </p:spPr>
      </p:sp>
      <p:sp>
        <p:nvSpPr>
          <p:cNvPr name="Freeform 3" id="3"/>
          <p:cNvSpPr/>
          <p:nvPr/>
        </p:nvSpPr>
        <p:spPr>
          <a:xfrm flipH="true" flipV="false" rot="0">
            <a:off x="12827576" y="6631016"/>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4655080" y="1176993"/>
            <a:ext cx="9146856" cy="1329055"/>
          </a:xfrm>
          <a:prstGeom prst="rect">
            <a:avLst/>
          </a:prstGeom>
        </p:spPr>
        <p:txBody>
          <a:bodyPr anchor="t" rtlCol="false" tIns="0" lIns="0" bIns="0" rIns="0">
            <a:spAutoFit/>
          </a:bodyPr>
          <a:lstStyle/>
          <a:p>
            <a:pPr algn="ctr">
              <a:lnSpc>
                <a:spcPts val="10219"/>
              </a:lnSpc>
            </a:pPr>
            <a:r>
              <a:rPr lang="en-US" sz="7299">
                <a:solidFill>
                  <a:srgbClr val="FFFFFF"/>
                </a:solidFill>
                <a:latin typeface="Scripter"/>
                <a:ea typeface="Scripter"/>
                <a:cs typeface="Scripter"/>
                <a:sym typeface="Scripter"/>
              </a:rPr>
              <a:t>Goals and Features</a:t>
            </a:r>
          </a:p>
        </p:txBody>
      </p:sp>
      <p:sp>
        <p:nvSpPr>
          <p:cNvPr name="TextBox 8" id="8"/>
          <p:cNvSpPr txBox="true"/>
          <p:nvPr/>
        </p:nvSpPr>
        <p:spPr>
          <a:xfrm rot="0">
            <a:off x="4353" y="3329833"/>
            <a:ext cx="18448311" cy="6503034"/>
          </a:xfrm>
          <a:prstGeom prst="rect">
            <a:avLst/>
          </a:prstGeom>
        </p:spPr>
        <p:txBody>
          <a:bodyPr anchor="t" rtlCol="false" tIns="0" lIns="0" bIns="0" rIns="0">
            <a:spAutoFit/>
          </a:bodyPr>
          <a:lstStyle/>
          <a:p>
            <a:pPr algn="ctr">
              <a:lnSpc>
                <a:spcPts val="4340"/>
              </a:lnSpc>
            </a:pPr>
            <a:r>
              <a:rPr lang="en-US" sz="3100">
                <a:solidFill>
                  <a:srgbClr val="FFFFFF"/>
                </a:solidFill>
                <a:latin typeface="Balsamiq Sans"/>
                <a:ea typeface="Balsamiq Sans"/>
                <a:cs typeface="Balsamiq Sans"/>
                <a:sym typeface="Balsamiq Sans"/>
              </a:rPr>
              <a:t>The NASA Explorer project aims to provide a unique user experience by combining modern technologies with scientific content. Some of the key features of the project include:</a:t>
            </a:r>
          </a:p>
          <a:p>
            <a:pPr algn="ctr">
              <a:lnSpc>
                <a:spcPts val="4340"/>
              </a:lnSpc>
            </a:pPr>
          </a:p>
          <a:p>
            <a:pPr algn="ctr">
              <a:lnSpc>
                <a:spcPts val="4340"/>
              </a:lnSpc>
            </a:pPr>
            <a:r>
              <a:rPr lang="en-US" sz="3100">
                <a:solidFill>
                  <a:srgbClr val="FFFFFF"/>
                </a:solidFill>
                <a:latin typeface="Balsamiq Sans"/>
                <a:ea typeface="Balsamiq Sans"/>
                <a:cs typeface="Balsamiq Sans"/>
                <a:sym typeface="Balsamiq Sans"/>
              </a:rPr>
              <a:t>1. Immersive User Experience: The project uses advanced technologies such as 3D graphics and cinematic animations to provide an immersive user experience.</a:t>
            </a:r>
          </a:p>
          <a:p>
            <a:pPr algn="ctr">
              <a:lnSpc>
                <a:spcPts val="4340"/>
              </a:lnSpc>
            </a:pPr>
            <a:r>
              <a:rPr lang="en-US" sz="3100">
                <a:solidFill>
                  <a:srgbClr val="FFFFFF"/>
                </a:solidFill>
                <a:latin typeface="Balsamiq Sans"/>
                <a:ea typeface="Balsamiq Sans"/>
                <a:cs typeface="Balsamiq Sans"/>
                <a:sym typeface="Balsamiq Sans"/>
              </a:rPr>
              <a:t>2. Intelligent Design: The project allows users to customize their experience through an automatic day/night mode switch based on local time.</a:t>
            </a:r>
          </a:p>
          <a:p>
            <a:pPr algn="ctr">
              <a:lnSpc>
                <a:spcPts val="4340"/>
              </a:lnSpc>
            </a:pPr>
            <a:r>
              <a:rPr lang="en-US" sz="3100">
                <a:solidFill>
                  <a:srgbClr val="FFFFFF"/>
                </a:solidFill>
                <a:latin typeface="Balsamiq Sans"/>
                <a:ea typeface="Balsamiq Sans"/>
                <a:cs typeface="Balsamiq Sans"/>
                <a:sym typeface="Balsamiq Sans"/>
              </a:rPr>
              <a:t>3. Bilingual Support: The project provides full support for both English and Arabic languages, with right-to-left handling for Arabic.</a:t>
            </a:r>
          </a:p>
          <a:p>
            <a:pPr algn="ctr">
              <a:lnSpc>
                <a:spcPts val="4340"/>
              </a:lnSpc>
            </a:pPr>
            <a:r>
              <a:rPr lang="en-US" sz="3100">
                <a:solidFill>
                  <a:srgbClr val="FFFFFF"/>
                </a:solidFill>
                <a:latin typeface="Balsamiq Sans"/>
                <a:ea typeface="Balsamiq Sans"/>
                <a:cs typeface="Balsamiq Sans"/>
                <a:sym typeface="Balsamiq Sans"/>
              </a:rPr>
              <a:t>4. Interactive Charts and Maps: The project presents interactive charts and global maps to display scientific data.</a:t>
            </a:r>
          </a:p>
          <a:p>
            <a:pPr algn="ctr">
              <a:lnSpc>
                <a:spcPts val="43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06417" y="-3157092"/>
            <a:ext cx="12075166" cy="18585376"/>
          </a:xfrm>
          <a:custGeom>
            <a:avLst/>
            <a:gdLst/>
            <a:ahLst/>
            <a:cxnLst/>
            <a:rect r="r" b="b" t="t" l="l"/>
            <a:pathLst>
              <a:path h="18585376" w="12075166">
                <a:moveTo>
                  <a:pt x="0" y="0"/>
                </a:moveTo>
                <a:lnTo>
                  <a:pt x="12075166" y="0"/>
                </a:lnTo>
                <a:lnTo>
                  <a:pt x="12075166" y="18585377"/>
                </a:lnTo>
                <a:lnTo>
                  <a:pt x="0" y="18585377"/>
                </a:lnTo>
                <a:lnTo>
                  <a:pt x="0" y="0"/>
                </a:lnTo>
                <a:close/>
              </a:path>
            </a:pathLst>
          </a:custGeom>
          <a:blipFill>
            <a:blip r:embed="rId2"/>
            <a:stretch>
              <a:fillRect l="0" t="0" r="-27179" b="-5766"/>
            </a:stretch>
          </a:blipFill>
        </p:spPr>
      </p:sp>
      <p:sp>
        <p:nvSpPr>
          <p:cNvPr name="Freeform 3" id="3"/>
          <p:cNvSpPr/>
          <p:nvPr/>
        </p:nvSpPr>
        <p:spPr>
          <a:xfrm flipH="true" flipV="false" rot="0">
            <a:off x="12628472" y="6918611"/>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742330" y="2595154"/>
            <a:ext cx="16803339" cy="7004684"/>
          </a:xfrm>
          <a:prstGeom prst="rect">
            <a:avLst/>
          </a:prstGeom>
        </p:spPr>
        <p:txBody>
          <a:bodyPr anchor="t" rtlCol="false" tIns="0" lIns="0" bIns="0" rIns="0">
            <a:spAutoFit/>
          </a:bodyPr>
          <a:lstStyle/>
          <a:p>
            <a:pPr algn="l" marL="777245" indent="-388622" lvl="1">
              <a:lnSpc>
                <a:spcPts val="5040"/>
              </a:lnSpc>
              <a:buFont typeface="Arial"/>
              <a:buChar char="•"/>
            </a:pPr>
            <a:r>
              <a:rPr lang="en-US" sz="3600">
                <a:solidFill>
                  <a:srgbClr val="FFFFFF"/>
                </a:solidFill>
                <a:latin typeface="Balsamiq Sans"/>
                <a:ea typeface="Balsamiq Sans"/>
                <a:cs typeface="Balsamiq Sans"/>
                <a:sym typeface="Balsamiq Sans"/>
              </a:rPr>
              <a:t>Technologies UsedThe NASA Explorer project utilizes a range of modern technologies in web development, including:</a:t>
            </a:r>
          </a:p>
          <a:p>
            <a:pPr algn="l" marL="777245" indent="-388622" lvl="1">
              <a:lnSpc>
                <a:spcPts val="5040"/>
              </a:lnSpc>
              <a:buFont typeface="Arial"/>
              <a:buChar char="•"/>
            </a:pPr>
          </a:p>
          <a:p>
            <a:pPr algn="l" marL="777245" indent="-388622" lvl="1">
              <a:lnSpc>
                <a:spcPts val="5040"/>
              </a:lnSpc>
              <a:buFont typeface="Arial"/>
              <a:buChar char="•"/>
            </a:pPr>
            <a:r>
              <a:rPr lang="en-US" sz="3600">
                <a:solidFill>
                  <a:srgbClr val="FFFFFF"/>
                </a:solidFill>
                <a:latin typeface="Balsamiq Sans"/>
                <a:ea typeface="Balsamiq Sans"/>
                <a:cs typeface="Balsamiq Sans"/>
                <a:sym typeface="Balsamiq Sans"/>
              </a:rPr>
              <a:t>1. React and Vite: The project uses the latest versions of React and Vite to provide a fast and optimized development experience.</a:t>
            </a:r>
          </a:p>
          <a:p>
            <a:pPr algn="l" marL="777245" indent="-388622" lvl="1">
              <a:lnSpc>
                <a:spcPts val="5040"/>
              </a:lnSpc>
              <a:buFont typeface="Arial"/>
              <a:buChar char="•"/>
            </a:pPr>
            <a:r>
              <a:rPr lang="en-US" sz="3600">
                <a:solidFill>
                  <a:srgbClr val="FFFFFF"/>
                </a:solidFill>
                <a:latin typeface="Balsamiq Sans"/>
                <a:ea typeface="Balsamiq Sans"/>
                <a:cs typeface="Balsamiq Sans"/>
                <a:sym typeface="Balsamiq Sans"/>
              </a:rPr>
              <a:t>2. Three.js: The project uses Three.js to render immersive 3D graphics.</a:t>
            </a:r>
          </a:p>
          <a:p>
            <a:pPr algn="l" marL="777245" indent="-388622" lvl="1">
              <a:lnSpc>
                <a:spcPts val="5040"/>
              </a:lnSpc>
              <a:buFont typeface="Arial"/>
              <a:buChar char="•"/>
            </a:pPr>
            <a:r>
              <a:rPr lang="en-US" sz="3600">
                <a:solidFill>
                  <a:srgbClr val="FFFFFF"/>
                </a:solidFill>
                <a:latin typeface="Balsamiq Sans"/>
                <a:ea typeface="Balsamiq Sans"/>
                <a:cs typeface="Balsamiq Sans"/>
                <a:sym typeface="Balsamiq Sans"/>
              </a:rPr>
              <a:t>3. Tailwind CSS: The project uses Tailwind CSS to provide a consistent and easily customizable design.</a:t>
            </a:r>
          </a:p>
          <a:p>
            <a:pPr algn="l" marL="777245" indent="-388622" lvl="1">
              <a:lnSpc>
                <a:spcPts val="5040"/>
              </a:lnSpc>
              <a:buFont typeface="Arial"/>
              <a:buChar char="•"/>
            </a:pPr>
            <a:r>
              <a:rPr lang="en-US" sz="3600">
                <a:solidFill>
                  <a:srgbClr val="FFFFFF"/>
                </a:solidFill>
                <a:latin typeface="Balsamiq Sans"/>
                <a:ea typeface="Balsamiq Sans"/>
                <a:cs typeface="Balsamiq Sans"/>
                <a:sym typeface="Balsamiq Sans"/>
              </a:rPr>
              <a:t>4. i18next: The project uses i18next to provide bilingual support for English and Arabic languages.</a:t>
            </a:r>
          </a:p>
          <a:p>
            <a:pPr algn="l" marL="777245" indent="-388622" lvl="1">
              <a:lnSpc>
                <a:spcPts val="5040"/>
              </a:lnSpc>
              <a:buFont typeface="Arial"/>
              <a:buChar char="•"/>
            </a:pPr>
          </a:p>
        </p:txBody>
      </p:sp>
      <p:sp>
        <p:nvSpPr>
          <p:cNvPr name="TextBox 8" id="8"/>
          <p:cNvSpPr txBox="true"/>
          <p:nvPr/>
        </p:nvSpPr>
        <p:spPr>
          <a:xfrm rot="0">
            <a:off x="2052025" y="957689"/>
            <a:ext cx="7747133" cy="1329055"/>
          </a:xfrm>
          <a:prstGeom prst="rect">
            <a:avLst/>
          </a:prstGeom>
        </p:spPr>
        <p:txBody>
          <a:bodyPr anchor="t" rtlCol="false" tIns="0" lIns="0" bIns="0" rIns="0">
            <a:spAutoFit/>
          </a:bodyPr>
          <a:lstStyle/>
          <a:p>
            <a:pPr algn="l">
              <a:lnSpc>
                <a:spcPts val="10219"/>
              </a:lnSpc>
            </a:pPr>
            <a:r>
              <a:rPr lang="en-US" sz="7299">
                <a:solidFill>
                  <a:srgbClr val="FFFFFF"/>
                </a:solidFill>
                <a:latin typeface="Scripter"/>
                <a:ea typeface="Scripter"/>
                <a:cs typeface="Scripter"/>
                <a:sym typeface="Scripter"/>
              </a:rPr>
              <a:t>Technologies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49952" y="-4685052"/>
            <a:ext cx="15357113" cy="19657105"/>
          </a:xfrm>
          <a:custGeom>
            <a:avLst/>
            <a:gdLst/>
            <a:ahLst/>
            <a:cxnLst/>
            <a:rect r="r" b="b" t="t" l="l"/>
            <a:pathLst>
              <a:path h="19657105" w="15357113">
                <a:moveTo>
                  <a:pt x="0" y="0"/>
                </a:moveTo>
                <a:lnTo>
                  <a:pt x="15357113" y="0"/>
                </a:lnTo>
                <a:lnTo>
                  <a:pt x="15357113" y="19657104"/>
                </a:lnTo>
                <a:lnTo>
                  <a:pt x="0" y="19657104"/>
                </a:lnTo>
                <a:lnTo>
                  <a:pt x="0" y="0"/>
                </a:lnTo>
                <a:close/>
              </a:path>
            </a:pathLst>
          </a:custGeom>
          <a:blipFill>
            <a:blip r:embed="rId2"/>
            <a:stretch>
              <a:fillRect l="0" t="0" r="0" b="0"/>
            </a:stretch>
          </a:blipFill>
        </p:spPr>
      </p:sp>
      <p:sp>
        <p:nvSpPr>
          <p:cNvPr name="Freeform 3" id="3"/>
          <p:cNvSpPr/>
          <p:nvPr/>
        </p:nvSpPr>
        <p:spPr>
          <a:xfrm flipH="true" flipV="false" rot="0">
            <a:off x="12827576" y="6631016"/>
            <a:ext cx="7006091" cy="5254568"/>
          </a:xfrm>
          <a:custGeom>
            <a:avLst/>
            <a:gdLst/>
            <a:ahLst/>
            <a:cxnLst/>
            <a:rect r="r" b="b" t="t" l="l"/>
            <a:pathLst>
              <a:path h="5254568" w="7006091">
                <a:moveTo>
                  <a:pt x="7006091" y="0"/>
                </a:moveTo>
                <a:lnTo>
                  <a:pt x="0" y="0"/>
                </a:lnTo>
                <a:lnTo>
                  <a:pt x="0" y="5254568"/>
                </a:lnTo>
                <a:lnTo>
                  <a:pt x="7006091" y="5254568"/>
                </a:lnTo>
                <a:lnTo>
                  <a:pt x="7006091" y="0"/>
                </a:lnTo>
                <a:close/>
              </a:path>
            </a:pathLst>
          </a:custGeom>
          <a:blipFill>
            <a:blip r:embed="rId3"/>
            <a:stretch>
              <a:fillRect l="0" t="0" r="0" b="0"/>
            </a:stretch>
          </a:blipFill>
        </p:spPr>
      </p:sp>
      <p:sp>
        <p:nvSpPr>
          <p:cNvPr name="Freeform 4" id="4"/>
          <p:cNvSpPr/>
          <p:nvPr/>
        </p:nvSpPr>
        <p:spPr>
          <a:xfrm flipH="false" flipV="false" rot="0">
            <a:off x="-297376" y="-394825"/>
            <a:ext cx="6927459" cy="5801747"/>
          </a:xfrm>
          <a:custGeom>
            <a:avLst/>
            <a:gdLst/>
            <a:ahLst/>
            <a:cxnLst/>
            <a:rect r="r" b="b" t="t" l="l"/>
            <a:pathLst>
              <a:path h="5801747" w="6927459">
                <a:moveTo>
                  <a:pt x="0" y="0"/>
                </a:moveTo>
                <a:lnTo>
                  <a:pt x="6927458" y="0"/>
                </a:lnTo>
                <a:lnTo>
                  <a:pt x="6927458" y="5801747"/>
                </a:lnTo>
                <a:lnTo>
                  <a:pt x="0" y="5801747"/>
                </a:lnTo>
                <a:lnTo>
                  <a:pt x="0" y="0"/>
                </a:lnTo>
                <a:close/>
              </a:path>
            </a:pathLst>
          </a:custGeom>
          <a:blipFill>
            <a:blip r:embed="rId4"/>
            <a:stretch>
              <a:fillRect l="0" t="0" r="0" b="0"/>
            </a:stretch>
          </a:blipFill>
        </p:spPr>
      </p:sp>
      <p:sp>
        <p:nvSpPr>
          <p:cNvPr name="Freeform 5" id="5"/>
          <p:cNvSpPr/>
          <p:nvPr/>
        </p:nvSpPr>
        <p:spPr>
          <a:xfrm flipH="false" flipV="false" rot="0">
            <a:off x="13305534" y="-1339108"/>
            <a:ext cx="6528134" cy="4735617"/>
          </a:xfrm>
          <a:custGeom>
            <a:avLst/>
            <a:gdLst/>
            <a:ahLst/>
            <a:cxnLst/>
            <a:rect r="r" b="b" t="t" l="l"/>
            <a:pathLst>
              <a:path h="4735617" w="6528134">
                <a:moveTo>
                  <a:pt x="0" y="0"/>
                </a:moveTo>
                <a:lnTo>
                  <a:pt x="6528133" y="0"/>
                </a:lnTo>
                <a:lnTo>
                  <a:pt x="6528133" y="4735616"/>
                </a:lnTo>
                <a:lnTo>
                  <a:pt x="0" y="4735616"/>
                </a:lnTo>
                <a:lnTo>
                  <a:pt x="0" y="0"/>
                </a:lnTo>
                <a:close/>
              </a:path>
            </a:pathLst>
          </a:custGeom>
          <a:blipFill>
            <a:blip r:embed="rId5"/>
            <a:stretch>
              <a:fillRect l="0" t="0" r="0" b="0"/>
            </a:stretch>
          </a:blipFill>
        </p:spPr>
      </p:sp>
      <p:sp>
        <p:nvSpPr>
          <p:cNvPr name="Freeform 6" id="6"/>
          <p:cNvSpPr/>
          <p:nvPr/>
        </p:nvSpPr>
        <p:spPr>
          <a:xfrm flipH="false" flipV="false" rot="0">
            <a:off x="348892" y="7563044"/>
            <a:ext cx="4902693" cy="4322541"/>
          </a:xfrm>
          <a:custGeom>
            <a:avLst/>
            <a:gdLst/>
            <a:ahLst/>
            <a:cxnLst/>
            <a:rect r="r" b="b" t="t" l="l"/>
            <a:pathLst>
              <a:path h="4322541" w="4902693">
                <a:moveTo>
                  <a:pt x="0" y="0"/>
                </a:moveTo>
                <a:lnTo>
                  <a:pt x="4902692" y="0"/>
                </a:lnTo>
                <a:lnTo>
                  <a:pt x="4902692" y="4322540"/>
                </a:lnTo>
                <a:lnTo>
                  <a:pt x="0" y="4322540"/>
                </a:lnTo>
                <a:lnTo>
                  <a:pt x="0" y="0"/>
                </a:lnTo>
                <a:close/>
              </a:path>
            </a:pathLst>
          </a:custGeom>
          <a:blipFill>
            <a:blip r:embed="rId6"/>
            <a:stretch>
              <a:fillRect l="0" t="0" r="0" b="0"/>
            </a:stretch>
          </a:blipFill>
        </p:spPr>
      </p:sp>
      <p:sp>
        <p:nvSpPr>
          <p:cNvPr name="TextBox 7" id="7"/>
          <p:cNvSpPr txBox="true"/>
          <p:nvPr/>
        </p:nvSpPr>
        <p:spPr>
          <a:xfrm rot="0">
            <a:off x="2513246" y="1176993"/>
            <a:ext cx="5159248" cy="1329055"/>
          </a:xfrm>
          <a:prstGeom prst="rect">
            <a:avLst/>
          </a:prstGeom>
        </p:spPr>
        <p:txBody>
          <a:bodyPr anchor="t" rtlCol="false" tIns="0" lIns="0" bIns="0" rIns="0">
            <a:spAutoFit/>
          </a:bodyPr>
          <a:lstStyle/>
          <a:p>
            <a:pPr algn="l">
              <a:lnSpc>
                <a:spcPts val="10219"/>
              </a:lnSpc>
            </a:pPr>
            <a:r>
              <a:rPr lang="en-US" sz="7299">
                <a:solidFill>
                  <a:srgbClr val="FFFFFF"/>
                </a:solidFill>
                <a:latin typeface="Scripter"/>
                <a:ea typeface="Scripter"/>
                <a:cs typeface="Scripter"/>
                <a:sym typeface="Scripter"/>
              </a:rPr>
              <a:t>Conclusion</a:t>
            </a:r>
          </a:p>
        </p:txBody>
      </p:sp>
      <p:sp>
        <p:nvSpPr>
          <p:cNvPr name="TextBox 8" id="8"/>
          <p:cNvSpPr txBox="true"/>
          <p:nvPr/>
        </p:nvSpPr>
        <p:spPr>
          <a:xfrm rot="0">
            <a:off x="1185281" y="3310783"/>
            <a:ext cx="14217270" cy="4660265"/>
          </a:xfrm>
          <a:prstGeom prst="rect">
            <a:avLst/>
          </a:prstGeom>
        </p:spPr>
        <p:txBody>
          <a:bodyPr anchor="t" rtlCol="false" tIns="0" lIns="0" bIns="0" rIns="0">
            <a:spAutoFit/>
          </a:bodyPr>
          <a:lstStyle/>
          <a:p>
            <a:pPr algn="l" marL="949961" indent="-474980" lvl="1">
              <a:lnSpc>
                <a:spcPts val="6160"/>
              </a:lnSpc>
              <a:buFont typeface="Arial"/>
              <a:buChar char="•"/>
            </a:pPr>
            <a:r>
              <a:rPr lang="en-US" sz="4400">
                <a:solidFill>
                  <a:srgbClr val="FFFFFF"/>
                </a:solidFill>
                <a:latin typeface="Balsamiq Sans"/>
                <a:ea typeface="Balsamiq Sans"/>
                <a:cs typeface="Balsamiq Sans"/>
                <a:sym typeface="Balsamiq Sans"/>
              </a:rPr>
              <a:t>The NASA Explorer project is a shining example of modern web applications that combine technology and astronomical sciences. By providing an immersive and integrated user experience, this project takes a significant step towards a more exciting future in web development.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49952" y="-4685052"/>
            <a:ext cx="15357113" cy="19657105"/>
          </a:xfrm>
          <a:custGeom>
            <a:avLst/>
            <a:gdLst/>
            <a:ahLst/>
            <a:cxnLst/>
            <a:rect r="r" b="b" t="t" l="l"/>
            <a:pathLst>
              <a:path h="19657105" w="15357113">
                <a:moveTo>
                  <a:pt x="0" y="0"/>
                </a:moveTo>
                <a:lnTo>
                  <a:pt x="15357113" y="0"/>
                </a:lnTo>
                <a:lnTo>
                  <a:pt x="15357113" y="19657104"/>
                </a:lnTo>
                <a:lnTo>
                  <a:pt x="0" y="19657104"/>
                </a:lnTo>
                <a:lnTo>
                  <a:pt x="0" y="0"/>
                </a:lnTo>
                <a:close/>
              </a:path>
            </a:pathLst>
          </a:custGeom>
          <a:blipFill>
            <a:blip r:embed="rId2"/>
            <a:stretch>
              <a:fillRect l="0" t="0" r="0" b="0"/>
            </a:stretch>
          </a:blipFill>
        </p:spPr>
      </p:sp>
      <p:sp>
        <p:nvSpPr>
          <p:cNvPr name="Freeform 3" id="3"/>
          <p:cNvSpPr/>
          <p:nvPr/>
        </p:nvSpPr>
        <p:spPr>
          <a:xfrm flipH="true" flipV="false" rot="0">
            <a:off x="11616303" y="5501774"/>
            <a:ext cx="7006091" cy="5254568"/>
          </a:xfrm>
          <a:custGeom>
            <a:avLst/>
            <a:gdLst/>
            <a:ahLst/>
            <a:cxnLst/>
            <a:rect r="r" b="b" t="t" l="l"/>
            <a:pathLst>
              <a:path h="5254568" w="7006091">
                <a:moveTo>
                  <a:pt x="7006091" y="0"/>
                </a:moveTo>
                <a:lnTo>
                  <a:pt x="0" y="0"/>
                </a:lnTo>
                <a:lnTo>
                  <a:pt x="0" y="5254569"/>
                </a:lnTo>
                <a:lnTo>
                  <a:pt x="7006091" y="5254569"/>
                </a:lnTo>
                <a:lnTo>
                  <a:pt x="7006091" y="0"/>
                </a:lnTo>
                <a:close/>
              </a:path>
            </a:pathLst>
          </a:custGeom>
          <a:blipFill>
            <a:blip r:embed="rId3"/>
            <a:stretch>
              <a:fillRect l="0" t="0" r="0" b="0"/>
            </a:stretch>
          </a:blipFill>
        </p:spPr>
      </p:sp>
      <p:sp>
        <p:nvSpPr>
          <p:cNvPr name="Freeform 4" id="4"/>
          <p:cNvSpPr/>
          <p:nvPr/>
        </p:nvSpPr>
        <p:spPr>
          <a:xfrm flipH="false" flipV="false" rot="0">
            <a:off x="348892" y="330151"/>
            <a:ext cx="9826388" cy="8229600"/>
          </a:xfrm>
          <a:custGeom>
            <a:avLst/>
            <a:gdLst/>
            <a:ahLst/>
            <a:cxnLst/>
            <a:rect r="r" b="b" t="t" l="l"/>
            <a:pathLst>
              <a:path h="8229600" w="9826388">
                <a:moveTo>
                  <a:pt x="0" y="0"/>
                </a:moveTo>
                <a:lnTo>
                  <a:pt x="9826388" y="0"/>
                </a:lnTo>
                <a:lnTo>
                  <a:pt x="9826388"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1274363" y="-1764111"/>
            <a:ext cx="8559304" cy="6209062"/>
          </a:xfrm>
          <a:custGeom>
            <a:avLst/>
            <a:gdLst/>
            <a:ahLst/>
            <a:cxnLst/>
            <a:rect r="r" b="b" t="t" l="l"/>
            <a:pathLst>
              <a:path h="6209062" w="8559304">
                <a:moveTo>
                  <a:pt x="0" y="0"/>
                </a:moveTo>
                <a:lnTo>
                  <a:pt x="8559304" y="0"/>
                </a:lnTo>
                <a:lnTo>
                  <a:pt x="8559304" y="6209062"/>
                </a:lnTo>
                <a:lnTo>
                  <a:pt x="0" y="6209062"/>
                </a:lnTo>
                <a:lnTo>
                  <a:pt x="0" y="0"/>
                </a:lnTo>
                <a:close/>
              </a:path>
            </a:pathLst>
          </a:custGeom>
          <a:blipFill>
            <a:blip r:embed="rId5"/>
            <a:stretch>
              <a:fillRect l="0" t="0" r="0" b="0"/>
            </a:stretch>
          </a:blipFill>
        </p:spPr>
      </p:sp>
      <p:sp>
        <p:nvSpPr>
          <p:cNvPr name="TextBox 6" id="6"/>
          <p:cNvSpPr txBox="true"/>
          <p:nvPr/>
        </p:nvSpPr>
        <p:spPr>
          <a:xfrm rot="0">
            <a:off x="4655080" y="3973513"/>
            <a:ext cx="9146856" cy="2006600"/>
          </a:xfrm>
          <a:prstGeom prst="rect">
            <a:avLst/>
          </a:prstGeom>
        </p:spPr>
        <p:txBody>
          <a:bodyPr anchor="t" rtlCol="false" tIns="0" lIns="0" bIns="0" rIns="0">
            <a:spAutoFit/>
          </a:bodyPr>
          <a:lstStyle/>
          <a:p>
            <a:pPr algn="ctr">
              <a:lnSpc>
                <a:spcPts val="15400"/>
              </a:lnSpc>
            </a:pPr>
            <a:r>
              <a:rPr lang="en-US" sz="11000">
                <a:solidFill>
                  <a:srgbClr val="FFFFFF"/>
                </a:solidFill>
                <a:latin typeface="Scripter"/>
                <a:ea typeface="Scripter"/>
                <a:cs typeface="Scripter"/>
                <a:sym typeface="Scripter"/>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DAG0uSXHjQ0</dc:identifier>
  <dcterms:modified xsi:type="dcterms:W3CDTF">2011-08-01T06:04:30Z</dcterms:modified>
  <cp:revision>1</cp:revision>
  <dc:title>Navy White Universe Illustration Project Presentation</dc:title>
</cp:coreProperties>
</file>